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212" r:id="rId1"/>
  </p:sldMasterIdLst>
  <p:handoutMasterIdLst>
    <p:handoutMasterId r:id="rId3"/>
  </p:handoutMasterIdLst>
  <p:sldIdLst>
    <p:sldId id="256" r:id="rId2"/>
  </p:sldIdLst>
  <p:sldSz cx="43891200" cy="32918400"/>
  <p:notesSz cx="7010400" cy="9271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Quattrocento" panose="02020502030000000404" pitchFamily="18" charset="0"/>
      <p:regular r:id="rId8"/>
      <p:bold r:id="rId9"/>
    </p:embeddedFont>
    <p:embeddedFont>
      <p:font typeface="Quattrocento Sans" panose="020B0502050000020003" pitchFamily="34" charset="0"/>
      <p:regular r:id="rId10"/>
    </p:embeddedFont>
  </p:embeddedFontLst>
  <p:custDataLst>
    <p:tags r:id="rId11"/>
  </p:custDataLst>
  <p:defaultTextStyle>
    <a:defPPr>
      <a:defRPr lang="en-US"/>
    </a:defPPr>
    <a:lvl1pPr marL="0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1pPr>
    <a:lvl2pPr marL="1878198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2pPr>
    <a:lvl3pPr marL="3756396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3pPr>
    <a:lvl4pPr marL="5634594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4pPr>
    <a:lvl5pPr marL="7512797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5pPr>
    <a:lvl6pPr marL="9390995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6pPr>
    <a:lvl7pPr marL="11269197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7pPr>
    <a:lvl8pPr marL="13147394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8pPr>
    <a:lvl9pPr marL="15025593" algn="l" defTabSz="3756396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stin Delre" initials="JD" lastIdx="0" clrIdx="0">
    <p:extLst>
      <p:ext uri="{19B8F6BF-5375-455C-9EA6-DF929625EA0E}">
        <p15:presenceInfo xmlns:p15="http://schemas.microsoft.com/office/powerpoint/2012/main" userId="Justin Delr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A1D9"/>
    <a:srgbClr val="434342"/>
    <a:srgbClr val="613318"/>
    <a:srgbClr val="ADD632"/>
    <a:srgbClr val="FFCC00"/>
    <a:srgbClr val="000000"/>
    <a:srgbClr val="00334D"/>
    <a:srgbClr val="BD4F19"/>
    <a:srgbClr val="E3DEB8"/>
    <a:srgbClr val="0C79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854" autoAdjust="0"/>
    <p:restoredTop sz="94710" autoAdjust="0"/>
  </p:normalViewPr>
  <p:slideViewPr>
    <p:cSldViewPr>
      <p:cViewPr>
        <p:scale>
          <a:sx n="30" d="100"/>
          <a:sy n="30" d="100"/>
        </p:scale>
        <p:origin x="720" y="-360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handoutMaster" Target="handoutMasters/handoutMaster1.xml"/><Relationship Id="rId7" Type="http://schemas.openxmlformats.org/officeDocument/2006/relationships/font" Target="fonts/font4.fntdata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gs" Target="tags/tag1.xml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/>
          <a:lstStyle>
            <a:defPPr>
              <a:defRPr kern="1200" smtId="4294967295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/>
          <a:lstStyle>
            <a:defPPr>
              <a:defRPr kern="1200" smtId="4294967295"/>
            </a:defPPr>
            <a:lvl1pPr algn="r">
              <a:defRPr sz="1200"/>
            </a:lvl1pPr>
          </a:lstStyle>
          <a:p>
            <a:fld id="{302F586B-0015-43FB-918D-31E1A09780E3}" type="datetimeFigureOut">
              <a:rPr lang="en-US" smtClean="0"/>
              <a:t>5/18/22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05841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defPPr>
              <a:defRPr kern="1200" smtId="4294967295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05841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defPPr>
              <a:defRPr kern="1200" smtId="4294967295"/>
            </a:defPPr>
            <a:lvl1pPr algn="r">
              <a:defRPr sz="1200"/>
            </a:lvl1pPr>
          </a:lstStyle>
          <a:p>
            <a:fld id="{5F29C2D4-4424-41A2-A90C-29D31B733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13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883119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73177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12" y="4221482"/>
            <a:ext cx="47404018" cy="89877900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7" y="4221482"/>
            <a:ext cx="141480542" cy="89877900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9622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60484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37"/>
            <a:ext cx="37307521" cy="6537960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16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4"/>
            <a:ext cx="37307521" cy="720089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1pPr>
            <a:lvl2pPr marL="1878667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2pPr>
            <a:lvl3pPr marL="3757334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3pPr>
            <a:lvl4pPr marL="5636001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4pPr>
            <a:lvl5pPr marL="7514669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5pPr>
            <a:lvl6pPr marL="9393336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6pPr>
            <a:lvl7pPr marL="11272007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7pPr>
            <a:lvl8pPr marL="13150673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8pPr>
            <a:lvl9pPr marL="15029342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06223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24582121"/>
            <a:ext cx="94442279" cy="69517264"/>
          </a:xfrm>
        </p:spPr>
        <p:txBody>
          <a:bodyPr/>
          <a:lstStyle>
            <a:defPPr>
              <a:defRPr kern="1200" smtId="4294967295"/>
            </a:defPPr>
            <a:lvl1pPr>
              <a:defRPr sz="11500"/>
            </a:lvl1pPr>
            <a:lvl2pPr>
              <a:defRPr sz="9900"/>
            </a:lvl2pPr>
            <a:lvl3pPr>
              <a:defRPr sz="82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24582121"/>
            <a:ext cx="94442279" cy="69517264"/>
          </a:xfrm>
        </p:spPr>
        <p:txBody>
          <a:bodyPr/>
          <a:lstStyle>
            <a:defPPr>
              <a:defRPr kern="1200" smtId="4294967295"/>
            </a:defPPr>
            <a:lvl1pPr>
              <a:defRPr sz="11500"/>
            </a:lvl1pPr>
            <a:lvl2pPr>
              <a:defRPr sz="9900"/>
            </a:lvl2pPr>
            <a:lvl3pPr>
              <a:defRPr sz="82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7702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79" cy="5486400"/>
          </a:xfrm>
        </p:spPr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3"/>
            <a:ext cx="19392902" cy="307085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9900" b="1"/>
            </a:lvl1pPr>
            <a:lvl2pPr marL="1878667" indent="0">
              <a:buNone/>
              <a:defRPr sz="8200" b="1"/>
            </a:lvl2pPr>
            <a:lvl3pPr marL="3757334" indent="0">
              <a:buNone/>
              <a:defRPr sz="7400" b="1"/>
            </a:lvl3pPr>
            <a:lvl4pPr marL="5636001" indent="0">
              <a:buNone/>
              <a:defRPr sz="6600" b="1"/>
            </a:lvl4pPr>
            <a:lvl5pPr marL="7514669" indent="0">
              <a:buNone/>
              <a:defRPr sz="6600" b="1"/>
            </a:lvl5pPr>
            <a:lvl6pPr marL="9393336" indent="0">
              <a:buNone/>
              <a:defRPr sz="6600" b="1"/>
            </a:lvl6pPr>
            <a:lvl7pPr marL="11272007" indent="0">
              <a:buNone/>
              <a:defRPr sz="6600" b="1"/>
            </a:lvl7pPr>
            <a:lvl8pPr marL="13150673" indent="0">
              <a:buNone/>
              <a:defRPr sz="6600" b="1"/>
            </a:lvl8pPr>
            <a:lvl9pPr marL="15029342" indent="0">
              <a:buNone/>
              <a:defRPr sz="6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3"/>
          </a:xfrm>
        </p:spPr>
        <p:txBody>
          <a:bodyPr/>
          <a:lstStyle>
            <a:defPPr>
              <a:defRPr kern="1200" smtId="4294967295"/>
            </a:defPPr>
            <a:lvl1pPr>
              <a:defRPr sz="9900"/>
            </a:lvl1pPr>
            <a:lvl2pPr>
              <a:defRPr sz="8200"/>
            </a:lvl2pPr>
            <a:lvl3pPr>
              <a:defRPr sz="7400"/>
            </a:lvl3pPr>
            <a:lvl4pPr>
              <a:defRPr sz="6600"/>
            </a:lvl4pPr>
            <a:lvl5pPr>
              <a:defRPr sz="6600"/>
            </a:lvl5pPr>
            <a:lvl6pPr>
              <a:defRPr sz="6600"/>
            </a:lvl6pPr>
            <a:lvl7pPr>
              <a:defRPr sz="6600"/>
            </a:lvl7pPr>
            <a:lvl8pPr>
              <a:defRPr sz="6600"/>
            </a:lvl8pPr>
            <a:lvl9pPr>
              <a:defRPr sz="6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1" y="7368543"/>
            <a:ext cx="19400520" cy="307085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9900" b="1"/>
            </a:lvl1pPr>
            <a:lvl2pPr marL="1878667" indent="0">
              <a:buNone/>
              <a:defRPr sz="8200" b="1"/>
            </a:lvl2pPr>
            <a:lvl3pPr marL="3757334" indent="0">
              <a:buNone/>
              <a:defRPr sz="7400" b="1"/>
            </a:lvl3pPr>
            <a:lvl4pPr marL="5636001" indent="0">
              <a:buNone/>
              <a:defRPr sz="6600" b="1"/>
            </a:lvl4pPr>
            <a:lvl5pPr marL="7514669" indent="0">
              <a:buNone/>
              <a:defRPr sz="6600" b="1"/>
            </a:lvl5pPr>
            <a:lvl6pPr marL="9393336" indent="0">
              <a:buNone/>
              <a:defRPr sz="6600" b="1"/>
            </a:lvl6pPr>
            <a:lvl7pPr marL="11272007" indent="0">
              <a:buNone/>
              <a:defRPr sz="6600" b="1"/>
            </a:lvl7pPr>
            <a:lvl8pPr marL="13150673" indent="0">
              <a:buNone/>
              <a:defRPr sz="6600" b="1"/>
            </a:lvl8pPr>
            <a:lvl9pPr marL="15029342" indent="0">
              <a:buNone/>
              <a:defRPr sz="6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1" y="10439400"/>
            <a:ext cx="19400520" cy="18966183"/>
          </a:xfrm>
        </p:spPr>
        <p:txBody>
          <a:bodyPr/>
          <a:lstStyle>
            <a:defPPr>
              <a:defRPr kern="1200" smtId="4294967295"/>
            </a:defPPr>
            <a:lvl1pPr>
              <a:defRPr sz="9900"/>
            </a:lvl1pPr>
            <a:lvl2pPr>
              <a:defRPr sz="8200"/>
            </a:lvl2pPr>
            <a:lvl3pPr>
              <a:defRPr sz="7400"/>
            </a:lvl3pPr>
            <a:lvl4pPr>
              <a:defRPr sz="6600"/>
            </a:lvl4pPr>
            <a:lvl5pPr>
              <a:defRPr sz="6600"/>
            </a:lvl5pPr>
            <a:lvl6pPr>
              <a:defRPr sz="6600"/>
            </a:lvl6pPr>
            <a:lvl7pPr>
              <a:defRPr sz="6600"/>
            </a:lvl7pPr>
            <a:lvl8pPr>
              <a:defRPr sz="6600"/>
            </a:lvl8pPr>
            <a:lvl9pPr>
              <a:defRPr sz="6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5/18/22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92743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5/18/22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18416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5/18/22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6181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7" y="1310640"/>
            <a:ext cx="14439902" cy="5577840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8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39" y="1310641"/>
            <a:ext cx="24536400" cy="28094942"/>
          </a:xfrm>
        </p:spPr>
        <p:txBody>
          <a:bodyPr/>
          <a:lstStyle>
            <a:defPPr>
              <a:defRPr kern="1200" smtId="4294967295"/>
            </a:defPPr>
            <a:lvl1pPr>
              <a:defRPr sz="13200"/>
            </a:lvl1pPr>
            <a:lvl2pPr>
              <a:defRPr sz="11500"/>
            </a:lvl2pPr>
            <a:lvl3pPr>
              <a:defRPr sz="99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7" y="6888481"/>
            <a:ext cx="14439902" cy="22517103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5800"/>
            </a:lvl1pPr>
            <a:lvl2pPr marL="1878667" indent="0">
              <a:buNone/>
              <a:defRPr sz="4900"/>
            </a:lvl2pPr>
            <a:lvl3pPr marL="3757334" indent="0">
              <a:buNone/>
              <a:defRPr sz="4100"/>
            </a:lvl3pPr>
            <a:lvl4pPr marL="5636001" indent="0">
              <a:buNone/>
              <a:defRPr sz="3700"/>
            </a:lvl4pPr>
            <a:lvl5pPr marL="7514669" indent="0">
              <a:buNone/>
              <a:defRPr sz="3700"/>
            </a:lvl5pPr>
            <a:lvl6pPr marL="9393336" indent="0">
              <a:buNone/>
              <a:defRPr sz="3700"/>
            </a:lvl6pPr>
            <a:lvl7pPr marL="11272007" indent="0">
              <a:buNone/>
              <a:defRPr sz="3700"/>
            </a:lvl7pPr>
            <a:lvl8pPr marL="13150673" indent="0">
              <a:buNone/>
              <a:defRPr sz="3700"/>
            </a:lvl8pPr>
            <a:lvl9pPr marL="15029342" indent="0">
              <a:buNone/>
              <a:defRPr sz="3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83981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1" cy="2720343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8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1" cy="19751039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3200"/>
            </a:lvl1pPr>
            <a:lvl2pPr marL="1878667" indent="0">
              <a:buNone/>
              <a:defRPr sz="11500"/>
            </a:lvl2pPr>
            <a:lvl3pPr marL="3757334" indent="0">
              <a:buNone/>
              <a:defRPr sz="9900"/>
            </a:lvl3pPr>
            <a:lvl4pPr marL="5636001" indent="0">
              <a:buNone/>
              <a:defRPr sz="8200"/>
            </a:lvl4pPr>
            <a:lvl5pPr marL="7514669" indent="0">
              <a:buNone/>
              <a:defRPr sz="8200"/>
            </a:lvl5pPr>
            <a:lvl6pPr marL="9393336" indent="0">
              <a:buNone/>
              <a:defRPr sz="8200"/>
            </a:lvl6pPr>
            <a:lvl7pPr marL="11272007" indent="0">
              <a:buNone/>
              <a:defRPr sz="8200"/>
            </a:lvl7pPr>
            <a:lvl8pPr marL="13150673" indent="0">
              <a:buNone/>
              <a:defRPr sz="8200"/>
            </a:lvl8pPr>
            <a:lvl9pPr marL="15029342" indent="0">
              <a:buNone/>
              <a:defRPr sz="8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3"/>
            <a:ext cx="26334721" cy="3863337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5800"/>
            </a:lvl1pPr>
            <a:lvl2pPr marL="1878667" indent="0">
              <a:buNone/>
              <a:defRPr sz="4900"/>
            </a:lvl2pPr>
            <a:lvl3pPr marL="3757334" indent="0">
              <a:buNone/>
              <a:defRPr sz="4100"/>
            </a:lvl3pPr>
            <a:lvl4pPr marL="5636001" indent="0">
              <a:buNone/>
              <a:defRPr sz="3700"/>
            </a:lvl4pPr>
            <a:lvl5pPr marL="7514669" indent="0">
              <a:buNone/>
              <a:defRPr sz="3700"/>
            </a:lvl5pPr>
            <a:lvl6pPr marL="9393336" indent="0">
              <a:buNone/>
              <a:defRPr sz="3700"/>
            </a:lvl6pPr>
            <a:lvl7pPr marL="11272007" indent="0">
              <a:buNone/>
              <a:defRPr sz="3700"/>
            </a:lvl7pPr>
            <a:lvl8pPr marL="13150673" indent="0">
              <a:buNone/>
              <a:defRPr sz="3700"/>
            </a:lvl8pPr>
            <a:lvl9pPr marL="15029342" indent="0">
              <a:buNone/>
              <a:defRPr sz="3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1D3EE5B7-680E-44FF-962F-3113FAB5030E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08135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79" cy="5486400"/>
          </a:xfrm>
          <a:prstGeom prst="rect">
            <a:avLst/>
          </a:prstGeom>
        </p:spPr>
        <p:txBody>
          <a:bodyPr vert="horz" lIns="375729" tIns="187871" rIns="375729" bIns="187871" rtlCol="0" anchor="ctr">
            <a:normAutofit/>
          </a:bodyPr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2"/>
            <a:ext cx="39502079" cy="21724623"/>
          </a:xfrm>
          <a:prstGeom prst="rect">
            <a:avLst/>
          </a:prstGeom>
        </p:spPr>
        <p:txBody>
          <a:bodyPr vert="horz" lIns="375729" tIns="187871" rIns="375729" bIns="187871" rtlCol="0">
            <a:normAutofit/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97"/>
            <a:ext cx="10241280" cy="1752600"/>
          </a:xfrm>
          <a:prstGeom prst="rect">
            <a:avLst/>
          </a:prstGeom>
        </p:spPr>
        <p:txBody>
          <a:bodyPr vert="horz" lIns="375729" tIns="187871" rIns="375729" bIns="187871" rtlCol="0" anchor="ctr"/>
          <a:lstStyle>
            <a:defPPr>
              <a:defRPr kern="1200" smtId="4294967295"/>
            </a:defPPr>
            <a:lvl1pPr algn="l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EE5B7-680E-44FF-962F-3113FAB5030E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1" y="30510497"/>
            <a:ext cx="13898880" cy="1752600"/>
          </a:xfrm>
          <a:prstGeom prst="rect">
            <a:avLst/>
          </a:prstGeom>
        </p:spPr>
        <p:txBody>
          <a:bodyPr vert="horz" lIns="375729" tIns="187871" rIns="375729" bIns="187871" rtlCol="0" anchor="ctr"/>
          <a:lstStyle>
            <a:defPPr>
              <a:defRPr kern="1200" smtId="4294967295"/>
            </a:defPPr>
            <a:lvl1pPr algn="ctr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1" y="30510497"/>
            <a:ext cx="10241280" cy="1752600"/>
          </a:xfrm>
          <a:prstGeom prst="rect">
            <a:avLst/>
          </a:prstGeom>
        </p:spPr>
        <p:txBody>
          <a:bodyPr vert="horz" lIns="375729" tIns="187871" rIns="375729" bIns="187871" rtlCol="0" anchor="ctr"/>
          <a:lstStyle>
            <a:defPPr>
              <a:defRPr kern="1200" smtId="4294967295"/>
            </a:defPPr>
            <a:lvl1pPr algn="r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New picture"/>
          <p:cNvPicPr/>
          <p:nvPr/>
        </p:nvPicPr>
        <p:blipFill>
          <a:blip r:embed="rId13"/>
          <a:stretch>
            <a:fillRect/>
          </a:stretch>
        </p:blipFill>
        <p:spPr>
          <a:xfrm rot="16200000">
            <a:off x="-11506200" y="16459200"/>
            <a:ext cx="14274800" cy="4368800"/>
          </a:xfrm>
          <a:prstGeom prst="rect">
            <a:avLst/>
          </a:prstGeom>
        </p:spPr>
      </p:pic>
      <p:pic>
        <p:nvPicPr>
          <p:cNvPr id="8" name="New picture"/>
          <p:cNvPicPr/>
          <p:nvPr/>
        </p:nvPicPr>
        <p:blipFill>
          <a:blip r:embed="rId13"/>
          <a:stretch>
            <a:fillRect/>
          </a:stretch>
        </p:blipFill>
        <p:spPr>
          <a:xfrm rot="5400000">
            <a:off x="41122600" y="16459200"/>
            <a:ext cx="14274800" cy="4368800"/>
          </a:xfrm>
          <a:prstGeom prst="rect">
            <a:avLst/>
          </a:prstGeom>
        </p:spPr>
      </p:pic>
      <p:pic>
        <p:nvPicPr>
          <p:cNvPr id="9" name="New picture"/>
          <p:cNvPicPr/>
          <p:nvPr/>
        </p:nvPicPr>
        <p:blipFill>
          <a:blip r:embed="rId14"/>
          <a:stretch>
            <a:fillRect/>
          </a:stretch>
        </p:blipFill>
        <p:spPr>
          <a:xfrm>
            <a:off x="6959600" y="33426400"/>
            <a:ext cx="29972000" cy="1549400"/>
          </a:xfrm>
          <a:prstGeom prst="rect">
            <a:avLst/>
          </a:prstGeom>
        </p:spPr>
      </p:pic>
      <p:sp>
        <p:nvSpPr>
          <p:cNvPr id="10" name="New shape"/>
          <p:cNvSpPr/>
          <p:nvPr/>
        </p:nvSpPr>
        <p:spPr>
          <a:xfrm>
            <a:off x="6959600" y="33997900"/>
            <a:ext cx="219456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4880">
                <a:solidFill>
                  <a:srgbClr val="808080"/>
                </a:solidFill>
              </a:rPr>
              <a:t>Template ID: concludingcider  Size: 48x36</a:t>
            </a:r>
          </a:p>
        </p:txBody>
      </p:sp>
    </p:spTree>
    <p:extLst>
      <p:ext uri="{BB962C8B-B14F-4D97-AF65-F5344CB8AC3E}">
        <p14:creationId xmlns:p14="http://schemas.microsoft.com/office/powerpoint/2010/main" val="422247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3" r:id="rId1"/>
    <p:sldLayoutId id="2147484214" r:id="rId2"/>
    <p:sldLayoutId id="2147484215" r:id="rId3"/>
    <p:sldLayoutId id="2147484216" r:id="rId4"/>
    <p:sldLayoutId id="2147484217" r:id="rId5"/>
    <p:sldLayoutId id="2147484218" r:id="rId6"/>
    <p:sldLayoutId id="2147484219" r:id="rId7"/>
    <p:sldLayoutId id="2147484220" r:id="rId8"/>
    <p:sldLayoutId id="2147484221" r:id="rId9"/>
    <p:sldLayoutId id="2147484222" r:id="rId10"/>
    <p:sldLayoutId id="2147484223" r:id="rId11"/>
  </p:sldLayoutIdLst>
  <p:transition/>
  <p:txStyles>
    <p:titleStyle>
      <a:defPPr>
        <a:defRPr kern="1200" smtId="4294967295"/>
      </a:defPPr>
      <a:lvl1pPr algn="ctr" defTabSz="3757334" rtl="0" eaLnBrk="1" latinLnBrk="0" hangingPunct="1">
        <a:spcBef>
          <a:spcPct val="0"/>
        </a:spcBef>
        <a:buNone/>
        <a:defRPr sz="18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defPPr>
        <a:defRPr kern="1200" smtId="4294967295"/>
      </a:defPPr>
      <a:lvl1pPr marL="1409002" indent="-1409002" algn="l" defTabSz="3757334" rtl="0" eaLnBrk="1" latinLnBrk="0" hangingPunct="1">
        <a:spcBef>
          <a:spcPct val="20000"/>
        </a:spcBef>
        <a:buFont typeface="Arial" pitchFamily="34" charset="0"/>
        <a:buChar char="•"/>
        <a:defRPr sz="13200" kern="1200">
          <a:solidFill>
            <a:schemeClr val="tx1"/>
          </a:solidFill>
          <a:latin typeface="+mn-lt"/>
          <a:ea typeface="+mn-ea"/>
          <a:cs typeface="+mn-cs"/>
        </a:defRPr>
      </a:lvl1pPr>
      <a:lvl2pPr marL="3052839" indent="-1174172" algn="l" defTabSz="3757334" rtl="0" eaLnBrk="1" latinLnBrk="0" hangingPunct="1">
        <a:spcBef>
          <a:spcPct val="20000"/>
        </a:spcBef>
        <a:buFont typeface="Arial" pitchFamily="34" charset="0"/>
        <a:buChar char="–"/>
        <a:defRPr sz="11500" kern="1200">
          <a:solidFill>
            <a:schemeClr val="tx1"/>
          </a:solidFill>
          <a:latin typeface="+mn-lt"/>
          <a:ea typeface="+mn-ea"/>
          <a:cs typeface="+mn-cs"/>
        </a:defRPr>
      </a:lvl2pPr>
      <a:lvl3pPr marL="4696668" indent="-939334" algn="l" defTabSz="3757334" rtl="0" eaLnBrk="1" latinLnBrk="0" hangingPunct="1">
        <a:spcBef>
          <a:spcPct val="20000"/>
        </a:spcBef>
        <a:buFont typeface="Arial" pitchFamily="34" charset="0"/>
        <a:buChar char="•"/>
        <a:defRPr sz="9900" kern="1200">
          <a:solidFill>
            <a:schemeClr val="tx1"/>
          </a:solidFill>
          <a:latin typeface="+mn-lt"/>
          <a:ea typeface="+mn-ea"/>
          <a:cs typeface="+mn-cs"/>
        </a:defRPr>
      </a:lvl3pPr>
      <a:lvl4pPr marL="6575335" indent="-939334" algn="l" defTabSz="3757334" rtl="0" eaLnBrk="1" latinLnBrk="0" hangingPunct="1">
        <a:spcBef>
          <a:spcPct val="20000"/>
        </a:spcBef>
        <a:buFont typeface="Arial" pitchFamily="34" charset="0"/>
        <a:buChar char="–"/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454002" indent="-939334" algn="l" defTabSz="3757334" rtl="0" eaLnBrk="1" latinLnBrk="0" hangingPunct="1">
        <a:spcBef>
          <a:spcPct val="20000"/>
        </a:spcBef>
        <a:buFont typeface="Arial" pitchFamily="34" charset="0"/>
        <a:buChar char="»"/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332673" indent="-939334" algn="l" defTabSz="3757334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211341" indent="-939334" algn="l" defTabSz="3757334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090008" indent="-939334" algn="l" defTabSz="3757334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5968675" indent="-939334" algn="l" defTabSz="3757334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5733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1pPr>
      <a:lvl2pPr marL="1878667" algn="l" defTabSz="375733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2pPr>
      <a:lvl3pPr marL="3757334" algn="l" defTabSz="375733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3pPr>
      <a:lvl4pPr marL="5636001" algn="l" defTabSz="375733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4pPr>
      <a:lvl5pPr marL="7514669" algn="l" defTabSz="375733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5pPr>
      <a:lvl6pPr marL="9393336" algn="l" defTabSz="375733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6pPr>
      <a:lvl7pPr marL="11272007" algn="l" defTabSz="375733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7pPr>
      <a:lvl8pPr marL="13150673" algn="l" defTabSz="375733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8pPr>
      <a:lvl9pPr marL="15029342" algn="l" defTabSz="375733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 rot="5400000" flipH="1">
            <a:off x="20955000" y="9982200"/>
            <a:ext cx="1981200" cy="43891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/>
          </a:p>
        </p:txBody>
      </p:sp>
      <p:cxnSp>
        <p:nvCxnSpPr>
          <p:cNvPr id="51" name="Straight Connector 50"/>
          <p:cNvCxnSpPr/>
          <p:nvPr/>
        </p:nvCxnSpPr>
        <p:spPr>
          <a:xfrm rot="5400000" flipH="1">
            <a:off x="21945600" y="8610601"/>
            <a:ext cx="0" cy="43891200"/>
          </a:xfrm>
          <a:prstGeom prst="line">
            <a:avLst/>
          </a:prstGeom>
          <a:ln w="2540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D1E8EEA0-ED67-4B13-A826-1A8457285CCB}"/>
              </a:ext>
            </a:extLst>
          </p:cNvPr>
          <p:cNvSpPr txBox="1"/>
          <p:nvPr/>
        </p:nvSpPr>
        <p:spPr>
          <a:xfrm>
            <a:off x="3581400" y="1253560"/>
            <a:ext cx="37414199" cy="29374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761086">
              <a:spcBef>
                <a:spcPct val="20000"/>
              </a:spcBef>
              <a:defRPr/>
            </a:pPr>
            <a:r>
              <a:rPr lang="en-US" sz="8500" b="1" dirty="0">
                <a:solidFill>
                  <a:srgbClr val="434342"/>
                </a:solidFill>
                <a:latin typeface="Quattrocento" panose="02020802030000000404" pitchFamily="18" charset="0"/>
              </a:rPr>
              <a:t>Twitter Corpus of the #BlackLivesMatter Movement And Counter Protests: 2013 to 2021</a:t>
            </a:r>
          </a:p>
        </p:txBody>
      </p:sp>
      <p:sp>
        <p:nvSpPr>
          <p:cNvPr id="55" name="Text Placeholder 5">
            <a:extLst>
              <a:ext uri="{FF2B5EF4-FFF2-40B4-BE49-F238E27FC236}">
                <a16:creationId xmlns:a16="http://schemas.microsoft.com/office/drawing/2014/main" id="{17285E29-F4EF-4B9F-90C7-5108CA16C10F}"/>
              </a:ext>
            </a:extLst>
          </p:cNvPr>
          <p:cNvSpPr txBox="1"/>
          <p:nvPr/>
        </p:nvSpPr>
        <p:spPr>
          <a:xfrm>
            <a:off x="833159" y="3962400"/>
            <a:ext cx="42279314" cy="29300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kern="1200" smtId="4294967295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56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Salvatore Giorgi,</a:t>
            </a:r>
            <a:r>
              <a:rPr lang="en-US" sz="5600" baseline="300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1,2</a:t>
            </a:r>
            <a:r>
              <a:rPr lang="en-US" sz="56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 Sharath Chandra Guntuku,</a:t>
            </a:r>
            <a:r>
              <a:rPr lang="en-US" sz="5600" baseline="300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1</a:t>
            </a:r>
            <a:r>
              <a:rPr lang="en-US" sz="56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 McKenzie Himelein-Wachowiak,</a:t>
            </a:r>
            <a:r>
              <a:rPr lang="en-US" sz="5600" baseline="300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2</a:t>
            </a:r>
            <a:r>
              <a:rPr lang="en-US" sz="56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 Amy Kwarteng,</a:t>
            </a:r>
            <a:r>
              <a:rPr lang="en-US" sz="5600" baseline="300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2</a:t>
            </a:r>
            <a:r>
              <a:rPr lang="en-US" sz="56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 </a:t>
            </a:r>
          </a:p>
          <a:p>
            <a:pPr algn="ctr">
              <a:defRPr/>
            </a:pPr>
            <a:r>
              <a:rPr lang="en-US" sz="56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Sy Hwang,</a:t>
            </a:r>
            <a:r>
              <a:rPr lang="en-US" sz="5600" baseline="300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1</a:t>
            </a:r>
            <a:r>
              <a:rPr lang="en-US" sz="56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 Muhammad Rahman,</a:t>
            </a:r>
            <a:r>
              <a:rPr lang="en-US" sz="5600" baseline="300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2</a:t>
            </a:r>
            <a:r>
              <a:rPr lang="en-US" sz="56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 Brenda Curtis</a:t>
            </a:r>
            <a:r>
              <a:rPr lang="en-US" sz="5600" baseline="300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2</a:t>
            </a:r>
            <a:endParaRPr lang="en-US" sz="5600" dirty="0">
              <a:solidFill>
                <a:srgbClr val="43434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algn="ctr">
              <a:defRPr/>
            </a:pPr>
            <a:r>
              <a:rPr lang="en-US" sz="5600" baseline="300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1</a:t>
            </a:r>
            <a:r>
              <a:rPr lang="en-US" sz="56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University of Pennsylvania, </a:t>
            </a:r>
            <a:r>
              <a:rPr lang="en-US" sz="5600" baseline="300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2</a:t>
            </a:r>
            <a:r>
              <a:rPr lang="en-US" sz="5600" dirty="0">
                <a:solidFill>
                  <a:srgbClr val="43434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National Institute on Drug Abuse</a:t>
            </a:r>
          </a:p>
        </p:txBody>
      </p:sp>
      <p:sp>
        <p:nvSpPr>
          <p:cNvPr id="37" name="Rectangle 10"/>
          <p:cNvSpPr>
            <a:spLocks noChangeArrowheads="1"/>
          </p:cNvSpPr>
          <p:nvPr/>
        </p:nvSpPr>
        <p:spPr bwMode="auto">
          <a:xfrm>
            <a:off x="800502" y="7299461"/>
            <a:ext cx="9957825" cy="914400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</a:ln>
          <a:effectLst/>
        </p:spPr>
        <p:txBody>
          <a:bodyPr wrap="none" lIns="137126" tIns="0" rIns="137126" bIns="0" anchor="ctr" anchorCtr="0"/>
          <a:lstStyle>
            <a:defPPr>
              <a:defRPr kern="1200" smtId="4294967295"/>
            </a:defPPr>
          </a:lstStyle>
          <a:p>
            <a:pPr algn="ctr" defTabSz="4702588">
              <a:defRPr/>
            </a:pPr>
            <a:r>
              <a:rPr lang="en-US" sz="3600" b="1" dirty="0">
                <a:solidFill>
                  <a:srgbClr val="FFFFFF"/>
                </a:solidFill>
                <a:latin typeface="Quattrocento" panose="02020802030000000404" pitchFamily="18" charset="0"/>
              </a:rPr>
              <a:t>Introduction</a:t>
            </a:r>
          </a:p>
        </p:txBody>
      </p:sp>
      <p:sp>
        <p:nvSpPr>
          <p:cNvPr id="39" name="TextBox 19">
            <a:extLst>
              <a:ext uri="{FF2B5EF4-FFF2-40B4-BE49-F238E27FC236}">
                <a16:creationId xmlns:a16="http://schemas.microsoft.com/office/drawing/2014/main" id="{0ABBC78D-0CDC-4D4E-A8CD-23A5559A6D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498" y="16314888"/>
            <a:ext cx="10622605" cy="5554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Data pulled continuously from June 2016 to Dec. 2021 using official Twitter API</a:t>
            </a:r>
            <a:b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</a:br>
            <a:endParaRPr lang="en-US" sz="3600" dirty="0">
              <a:solidFill>
                <a:schemeClr val="tx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Pre-June 2016 data was pulled using the </a:t>
            </a:r>
            <a:r>
              <a:rPr lang="en-US" sz="3600" dirty="0" err="1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GetOldTweets</a:t>
            </a: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 Python package</a:t>
            </a:r>
            <a:b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</a:br>
            <a:endParaRPr lang="en-US" sz="3600" dirty="0">
              <a:solidFill>
                <a:schemeClr val="tx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All tweets contain some variation of one of three keywords: BlackLivesMatter, </a:t>
            </a:r>
            <a:r>
              <a:rPr lang="en-US" sz="3600" dirty="0" err="1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AllLivesMatter</a:t>
            </a: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, </a:t>
            </a:r>
            <a:r>
              <a:rPr lang="en-US" sz="3600" dirty="0" err="1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BlueLivesMatter</a:t>
            </a:r>
            <a:endParaRPr lang="en-US" sz="3600" dirty="0">
              <a:solidFill>
                <a:schemeClr val="tx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10">
            <a:extLst>
              <a:ext uri="{FF2B5EF4-FFF2-40B4-BE49-F238E27FC236}">
                <a16:creationId xmlns:a16="http://schemas.microsoft.com/office/drawing/2014/main" id="{7E80D786-D74D-4324-9F95-59B544BBB2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501" y="15296556"/>
            <a:ext cx="9957825" cy="914400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</a:ln>
          <a:effectLst/>
        </p:spPr>
        <p:txBody>
          <a:bodyPr wrap="none" lIns="137126" tIns="0" rIns="137126" bIns="0" anchor="ctr" anchorCtr="0"/>
          <a:lstStyle>
            <a:defPPr>
              <a:defRPr kern="1200" smtId="4294967295"/>
            </a:defPPr>
          </a:lstStyle>
          <a:p>
            <a:pPr algn="ctr" defTabSz="4702588">
              <a:defRPr/>
            </a:pPr>
            <a:r>
              <a:rPr lang="en-US" sz="3600" b="1" dirty="0">
                <a:solidFill>
                  <a:srgbClr val="FFFFFF"/>
                </a:solidFill>
                <a:latin typeface="Quattrocento" panose="02020802030000000404" pitchFamily="18" charset="0"/>
              </a:rPr>
              <a:t>Data Collection</a:t>
            </a:r>
          </a:p>
        </p:txBody>
      </p:sp>
      <p:sp>
        <p:nvSpPr>
          <p:cNvPr id="38" name="Rectangle 10">
            <a:extLst>
              <a:ext uri="{FF2B5EF4-FFF2-40B4-BE49-F238E27FC236}">
                <a16:creationId xmlns:a16="http://schemas.microsoft.com/office/drawing/2014/main" id="{C0234601-D933-4311-BDF5-42800658B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3159" y="22233563"/>
            <a:ext cx="9957825" cy="914400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</a:ln>
          <a:effectLst/>
        </p:spPr>
        <p:txBody>
          <a:bodyPr wrap="none" lIns="137126" tIns="0" rIns="137126" bIns="0" anchor="ctr" anchorCtr="0"/>
          <a:lstStyle>
            <a:defPPr>
              <a:defRPr kern="1200" smtId="4294967295"/>
            </a:defPPr>
          </a:lstStyle>
          <a:p>
            <a:pPr algn="ctr" defTabSz="4702588">
              <a:defRPr/>
            </a:pPr>
            <a:r>
              <a:rPr lang="en-US" sz="3600" b="1" dirty="0">
                <a:solidFill>
                  <a:srgbClr val="FFFFFF"/>
                </a:solidFill>
                <a:latin typeface="Quattrocento" panose="02020802030000000404" pitchFamily="18" charset="0"/>
              </a:rPr>
              <a:t>Ethics Statement</a:t>
            </a:r>
          </a:p>
        </p:txBody>
      </p:sp>
      <p:sp>
        <p:nvSpPr>
          <p:cNvPr id="48" name="Rectangle 10">
            <a:extLst>
              <a:ext uri="{FF2B5EF4-FFF2-40B4-BE49-F238E27FC236}">
                <a16:creationId xmlns:a16="http://schemas.microsoft.com/office/drawing/2014/main" id="{A5FFB638-77FE-4FE9-BAAF-8DA0D3D627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00215" y="22230756"/>
            <a:ext cx="9957825" cy="914400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</a:ln>
          <a:effectLst/>
        </p:spPr>
        <p:txBody>
          <a:bodyPr wrap="none" lIns="137126" tIns="0" rIns="137126" bIns="0" anchor="ctr" anchorCtr="0"/>
          <a:lstStyle>
            <a:defPPr>
              <a:defRPr kern="1200" smtId="4294967295"/>
            </a:defPPr>
          </a:lstStyle>
          <a:p>
            <a:pPr algn="ctr" defTabSz="4702588">
              <a:defRPr/>
            </a:pPr>
            <a:r>
              <a:rPr lang="en-US" sz="3600" b="1" dirty="0">
                <a:solidFill>
                  <a:srgbClr val="FFFFFF"/>
                </a:solidFill>
                <a:latin typeface="Quattrocento" panose="02020802030000000404" pitchFamily="18" charset="0"/>
              </a:rPr>
              <a:t>Data and Software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C299F74-A7A2-4C5B-AAF3-D8CD94AEEADF}"/>
              </a:ext>
            </a:extLst>
          </p:cNvPr>
          <p:cNvSpPr/>
          <p:nvPr/>
        </p:nvSpPr>
        <p:spPr>
          <a:xfrm rot="5400000" flipH="1">
            <a:off x="21602700" y="-21602700"/>
            <a:ext cx="685799" cy="43891200"/>
          </a:xfrm>
          <a:prstGeom prst="rect">
            <a:avLst/>
          </a:prstGeom>
          <a:solidFill>
            <a:srgbClr val="08A1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/>
          </a:p>
        </p:txBody>
      </p:sp>
      <p:sp>
        <p:nvSpPr>
          <p:cNvPr id="35" name="TextBox 19">
            <a:extLst>
              <a:ext uri="{FF2B5EF4-FFF2-40B4-BE49-F238E27FC236}">
                <a16:creationId xmlns:a16="http://schemas.microsoft.com/office/drawing/2014/main" id="{2CD57F07-43AF-C94C-9A72-1C6A8B30FE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844" y="8382000"/>
            <a:ext cx="10693696" cy="7382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Black Lives Matter (BLM) is a decentralized social movement protesting violence against Black individuals and communities, with a focus on police brutality</a:t>
            </a:r>
            <a:b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</a:br>
            <a:endParaRPr lang="en-US" sz="3600" dirty="0">
              <a:solidFill>
                <a:schemeClr val="tx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Movement gained significant attention following the murders of </a:t>
            </a:r>
            <a:r>
              <a:rPr lang="en-US" sz="3600" dirty="0" err="1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Ahmaud</a:t>
            </a: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Arbery</a:t>
            </a: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, Breonna Taylor, and George Floyd in 2020</a:t>
            </a:r>
            <a:b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</a:br>
            <a:endParaRPr lang="en-US" sz="3600" dirty="0">
              <a:solidFill>
                <a:schemeClr val="tx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Police violence toward Black individuals perpetuates negative mental and physical health </a:t>
            </a:r>
          </a:p>
          <a:p>
            <a:pPr>
              <a:lnSpc>
                <a:spcPct val="110000"/>
              </a:lnSpc>
            </a:pPr>
            <a:endParaRPr lang="en-US" sz="3600" dirty="0">
              <a:solidFill>
                <a:schemeClr val="tx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</p:txBody>
      </p:sp>
      <p:sp>
        <p:nvSpPr>
          <p:cNvPr id="40" name="TextBox 19">
            <a:extLst>
              <a:ext uri="{FF2B5EF4-FFF2-40B4-BE49-F238E27FC236}">
                <a16:creationId xmlns:a16="http://schemas.microsoft.com/office/drawing/2014/main" id="{55D68A95-E6F7-BC4A-A13E-2B51E73098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0595" y="23478093"/>
            <a:ext cx="9957825" cy="6773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marL="571500" indent="-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Only public tweets IDs are made available, no raw or inferred data is shared</a:t>
            </a:r>
            <a:b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</a:br>
            <a:endParaRPr lang="en-US" sz="3600" dirty="0">
              <a:solidFill>
                <a:schemeClr val="tx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While all tweets are publicly available, users did not consent to share data</a:t>
            </a:r>
            <a:b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</a:br>
            <a:endParaRPr lang="en-US" sz="3600" dirty="0">
              <a:solidFill>
                <a:schemeClr val="tx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Hydrated data may contain identifying information</a:t>
            </a:r>
            <a:b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</a:br>
            <a:endParaRPr lang="en-US" sz="3600" dirty="0">
              <a:solidFill>
                <a:schemeClr val="tx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Authors do not intend to draw equivalences between counter protests and BLM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40C1B6-1E14-C74C-B8E1-799F5C86E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2745" y="12877800"/>
            <a:ext cx="20765708" cy="68773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1DF6F2-5A9D-8F46-A4B2-6A3609842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7519" y="22799576"/>
            <a:ext cx="20765707" cy="59942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2566CA-7967-5747-A855-AA35E6E9E8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62746" y="7620000"/>
            <a:ext cx="20765708" cy="2742641"/>
          </a:xfrm>
          <a:prstGeom prst="rect">
            <a:avLst/>
          </a:prstGeom>
        </p:spPr>
      </p:pic>
      <p:sp>
        <p:nvSpPr>
          <p:cNvPr id="32" name="TextBox 19">
            <a:extLst>
              <a:ext uri="{FF2B5EF4-FFF2-40B4-BE49-F238E27FC236}">
                <a16:creationId xmlns:a16="http://schemas.microsoft.com/office/drawing/2014/main" id="{9B094584-6AE1-A341-805F-BF32106C20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87519" y="10300613"/>
            <a:ext cx="20740934" cy="809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44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Table: Descriptive counts for the entire data set and each keyword</a:t>
            </a:r>
          </a:p>
        </p:txBody>
      </p:sp>
      <p:sp>
        <p:nvSpPr>
          <p:cNvPr id="34" name="TextBox 19">
            <a:extLst>
              <a:ext uri="{FF2B5EF4-FFF2-40B4-BE49-F238E27FC236}">
                <a16:creationId xmlns:a16="http://schemas.microsoft.com/office/drawing/2014/main" id="{B4AD32E2-6CDB-AA42-9F75-64E5BCE7F2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05311" y="19759618"/>
            <a:ext cx="20740934" cy="809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44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Figure 1: Seven day moving average of monthly tweet count from 2013 to 2021</a:t>
            </a:r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6F53B81D-49E9-F24E-8925-D296FAF334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83540" y="28696766"/>
            <a:ext cx="20740934" cy="1554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44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Figure 2: Distribution of BlackLivesMatter tweets across the United States for three 3-year periods: 2013 to 2015, 2016 to 2018, and 2019 to 2021</a:t>
            </a:r>
          </a:p>
        </p:txBody>
      </p:sp>
      <p:pic>
        <p:nvPicPr>
          <p:cNvPr id="12" name="Picture 11" descr="Qr code&#10;&#10;Description automatically generated">
            <a:extLst>
              <a:ext uri="{FF2B5EF4-FFF2-40B4-BE49-F238E27FC236}">
                <a16:creationId xmlns:a16="http://schemas.microsoft.com/office/drawing/2014/main" id="{90D5216F-10D4-BB49-92D2-D131D12A99E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55"/>
          <a:stretch/>
        </p:blipFill>
        <p:spPr>
          <a:xfrm>
            <a:off x="35814000" y="26054528"/>
            <a:ext cx="4627327" cy="4273072"/>
          </a:xfrm>
          <a:prstGeom prst="rect">
            <a:avLst/>
          </a:prstGeom>
        </p:spPr>
      </p:pic>
      <p:sp>
        <p:nvSpPr>
          <p:cNvPr id="42" name="TextBox 19">
            <a:extLst>
              <a:ext uri="{FF2B5EF4-FFF2-40B4-BE49-F238E27FC236}">
                <a16:creationId xmlns:a16="http://schemas.microsoft.com/office/drawing/2014/main" id="{F8ABF95C-59E0-CC47-9546-0E5F168429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83400" y="23172281"/>
            <a:ext cx="9957825" cy="3726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marL="571500" indent="-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Data is available on </a:t>
            </a:r>
            <a:r>
              <a:rPr lang="en-US" sz="3600" dirty="0" err="1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Zenodo</a:t>
            </a: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:</a:t>
            </a:r>
            <a:b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</a:br>
            <a:r>
              <a:rPr lang="en-US" sz="3600" dirty="0" err="1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zenodo.org</a:t>
            </a: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/record/5835260</a:t>
            </a:r>
            <a:b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</a:br>
            <a:endParaRPr lang="en-US" sz="3600" dirty="0">
              <a:solidFill>
                <a:schemeClr val="tx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Software for hydrating tweets: </a:t>
            </a:r>
            <a:r>
              <a:rPr lang="en-US" sz="3600" dirty="0" err="1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github.com</a:t>
            </a: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/</a:t>
            </a:r>
            <a:r>
              <a:rPr lang="en-US" sz="3600" dirty="0" err="1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sjgiorgi</a:t>
            </a: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/</a:t>
            </a:r>
            <a:r>
              <a:rPr lang="en-US" sz="3600" dirty="0" err="1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blm_twitter_corpus</a:t>
            </a:r>
            <a:r>
              <a:rPr lang="en-US" sz="36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 </a:t>
            </a:r>
          </a:p>
          <a:p>
            <a:pPr marL="571500" indent="-5715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  <a:latin typeface="Quattrocento Sans" panose="020B0502050000020003" pitchFamily="34" charset="0"/>
              <a:cs typeface="Arial" panose="020B0604020202020204" pitchFamily="34" charset="0"/>
            </a:endParaRPr>
          </a:p>
        </p:txBody>
      </p:sp>
      <p:sp>
        <p:nvSpPr>
          <p:cNvPr id="43" name="Rectangle 10">
            <a:extLst>
              <a:ext uri="{FF2B5EF4-FFF2-40B4-BE49-F238E27FC236}">
                <a16:creationId xmlns:a16="http://schemas.microsoft.com/office/drawing/2014/main" id="{85BE2117-5744-444A-BDAB-FBB90AB90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83400" y="7315200"/>
            <a:ext cx="9957825" cy="914400"/>
          </a:xfrm>
          <a:prstGeom prst="rect">
            <a:avLst/>
          </a:prstGeom>
          <a:solidFill>
            <a:schemeClr val="accent2"/>
          </a:solidFill>
          <a:ln w="12700">
            <a:noFill/>
            <a:miter lim="800000"/>
          </a:ln>
          <a:effectLst/>
        </p:spPr>
        <p:txBody>
          <a:bodyPr wrap="none" lIns="137126" tIns="0" rIns="137126" bIns="0" anchor="ctr" anchorCtr="0"/>
          <a:lstStyle>
            <a:defPPr>
              <a:defRPr kern="1200" smtId="4294967295"/>
            </a:defPPr>
          </a:lstStyle>
          <a:p>
            <a:pPr algn="ctr" defTabSz="4702588">
              <a:defRPr/>
            </a:pPr>
            <a:r>
              <a:rPr lang="en-US" sz="3600" b="1" dirty="0">
                <a:solidFill>
                  <a:srgbClr val="FFFFFF"/>
                </a:solidFill>
                <a:latin typeface="Quattrocento" panose="02020802030000000404" pitchFamily="18" charset="0"/>
              </a:rPr>
              <a:t>LDA Topics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885C732-EB1D-7D47-B867-8144F71C5536}"/>
              </a:ext>
            </a:extLst>
          </p:cNvPr>
          <p:cNvGrpSpPr/>
          <p:nvPr/>
        </p:nvGrpSpPr>
        <p:grpSpPr>
          <a:xfrm>
            <a:off x="34813164" y="8763000"/>
            <a:ext cx="6628998" cy="11072000"/>
            <a:chOff x="34813164" y="8648301"/>
            <a:chExt cx="6628998" cy="110720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2A474FB-8269-CD4C-9E6A-E04BF27562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b="65591"/>
            <a:stretch/>
          </p:blipFill>
          <p:spPr>
            <a:xfrm>
              <a:off x="34813164" y="8648301"/>
              <a:ext cx="6628998" cy="3521683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AE7546E9-6AEC-8E45-9465-582DEC7064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65025"/>
            <a:stretch/>
          </p:blipFill>
          <p:spPr>
            <a:xfrm>
              <a:off x="34813164" y="16140683"/>
              <a:ext cx="6628998" cy="3579618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4F307B25-FB11-CD4C-9D7C-B1451913A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3486" b="34597"/>
            <a:stretch/>
          </p:blipFill>
          <p:spPr>
            <a:xfrm>
              <a:off x="34813164" y="12496800"/>
              <a:ext cx="6628998" cy="3266597"/>
            </a:xfrm>
            <a:prstGeom prst="rect">
              <a:avLst/>
            </a:prstGeom>
          </p:spPr>
        </p:pic>
      </p:grpSp>
      <p:sp>
        <p:nvSpPr>
          <p:cNvPr id="53" name="TextBox 19">
            <a:extLst>
              <a:ext uri="{FF2B5EF4-FFF2-40B4-BE49-F238E27FC236}">
                <a16:creationId xmlns:a16="http://schemas.microsoft.com/office/drawing/2014/main" id="{C35C2A75-73BA-B84A-8383-B5A4CD0AE0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00215" y="19918238"/>
            <a:ext cx="9957825" cy="1554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4400" dirty="0">
                <a:solidFill>
                  <a:schemeClr val="tx2"/>
                </a:solidFill>
                <a:latin typeface="Quattrocento Sans" panose="020B0502050000020003" pitchFamily="34" charset="0"/>
                <a:cs typeface="Arial" panose="020B0604020202020204" pitchFamily="34" charset="0"/>
              </a:rPr>
              <a:t>Figure 3: Most frequently used topic for each keyword</a:t>
            </a:r>
          </a:p>
        </p:txBody>
      </p:sp>
    </p:spTree>
    <p:extLst>
      <p:ext uri="{BB962C8B-B14F-4D97-AF65-F5344CB8AC3E}">
        <p14:creationId xmlns:p14="http://schemas.microsoft.com/office/powerpoint/2010/main" val="4038871067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concludingcider|09-2018"/>
</p:tagLst>
</file>

<file path=ppt/theme/theme1.xml><?xml version="1.0" encoding="utf-8"?>
<a:theme xmlns:a="http://schemas.openxmlformats.org/drawingml/2006/main" name="Office Theme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9147</TotalTime>
  <Words>305</Words>
  <Application>Microsoft Macintosh PowerPoint</Application>
  <PresentationFormat>Custom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Quattrocento</vt:lpstr>
      <vt:lpstr>Arial</vt:lpstr>
      <vt:lpstr>Quattrocento Sans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Template For Scientific Poster Presentation</dc:subject>
  <dc:creator>Graphicsland/MakeSigns.com</dc:creator>
  <cp:keywords>scientific, research, template, custom, poster, presentation, symposium, printing, powerpoint, create, design, example, sample, download</cp:keywords>
  <dc:description>Download our scientific poster templates at no cost to you and get one step closer to making a great research poster.</dc:description>
  <cp:lastModifiedBy>Giorgi, Salvatore Jeffrey</cp:lastModifiedBy>
  <cp:revision>17</cp:revision>
  <cp:lastPrinted>2011-01-21T18:13:44Z</cp:lastPrinted>
  <dcterms:modified xsi:type="dcterms:W3CDTF">2022-05-23T03:23:40Z</dcterms:modified>
  <cp:category>science research poster</cp:category>
</cp:coreProperties>
</file>

<file path=docProps/thumbnail.jpeg>
</file>